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5" r:id="rId2"/>
    <p:sldId id="982" r:id="rId3"/>
    <p:sldId id="977" r:id="rId4"/>
    <p:sldId id="986" r:id="rId5"/>
    <p:sldId id="985" r:id="rId6"/>
  </p:sldIdLst>
  <p:sldSz cx="9144000" cy="5143500" type="screen16x9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33CCCC"/>
    <a:srgbClr val="059CD1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1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70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3781" tIns="46890" rIns="93781" bIns="4689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3781" tIns="46890" rIns="93781" bIns="4689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3781" tIns="46890" rIns="93781" bIns="4689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3781" tIns="46890" rIns="93781" bIns="4689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39" cy="470394"/>
          </a:xfrm>
          <a:prstGeom prst="rect">
            <a:avLst/>
          </a:prstGeom>
        </p:spPr>
        <p:txBody>
          <a:bodyPr vert="horz" lIns="93781" tIns="46890" rIns="93781" bIns="4689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1"/>
            <a:ext cx="3077739" cy="470394"/>
          </a:xfrm>
          <a:prstGeom prst="rect">
            <a:avLst/>
          </a:prstGeom>
        </p:spPr>
        <p:txBody>
          <a:bodyPr vert="horz" lIns="93781" tIns="46890" rIns="93781" bIns="4689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81" tIns="46890" rIns="93781" bIns="4689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043"/>
            <a:ext cx="5681980" cy="3696873"/>
          </a:xfrm>
          <a:prstGeom prst="rect">
            <a:avLst/>
          </a:prstGeom>
        </p:spPr>
        <p:txBody>
          <a:bodyPr vert="horz" lIns="93781" tIns="46890" rIns="93781" bIns="4689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8082"/>
            <a:ext cx="3077739" cy="470393"/>
          </a:xfrm>
          <a:prstGeom prst="rect">
            <a:avLst/>
          </a:prstGeom>
        </p:spPr>
        <p:txBody>
          <a:bodyPr vert="horz" lIns="93781" tIns="46890" rIns="93781" bIns="4689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8082"/>
            <a:ext cx="3077739" cy="470393"/>
          </a:xfrm>
          <a:prstGeom prst="rect">
            <a:avLst/>
          </a:prstGeom>
        </p:spPr>
        <p:txBody>
          <a:bodyPr vert="horz" lIns="93781" tIns="46890" rIns="93781" bIns="4689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21/10/2021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169069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E035</a:t>
                      </a:r>
                      <a:r>
                        <a:rPr lang="es-MX" sz="2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– Educación Media Superior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65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889747"/>
              </p:ext>
            </p:extLst>
          </p:nvPr>
        </p:nvGraphicFramePr>
        <p:xfrm>
          <a:off x="107506" y="987575"/>
          <a:ext cx="9000996" cy="3893413"/>
        </p:xfrm>
        <a:graphic>
          <a:graphicData uri="http://schemas.openxmlformats.org/drawingml/2006/table">
            <a:tbl>
              <a:tblPr/>
              <a:tblGrid>
                <a:gridCol w="1224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41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38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8593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62093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589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7648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7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855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F.P.C01 - Alumnos con desempeño escolar mejorado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C01I01 - Promedio de aprovechamiento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Suma de calificaciones / el Total de calificaciones del N ciclo semestral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652 - Promedio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7.800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7.800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7.846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7.846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100.591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100.591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Se superó el promedio de aprovechamiento escolar programado de 7.800 y se está dando continuidad al proceso de enseñanza-aprendizaje de los estudiantes a través de diversas estrategias de intervención educativa que se ha implementado ante la pandemia del COVID 19, con el estricto apego a los protocolos de salud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C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1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F.P.C02.A01 - Gestión de becas Federales para estudiantes en situación vulnerable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C02A01I01 - Porcentaje de estudiantes en situación vulnerable con beca federal pagada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Número de becas pagadas a estudiantes en situación vulnerable / Número de estudiantes en situación vulnerable) x 100</a:t>
                      </a:r>
                    </a:p>
                    <a:p>
                      <a:pPr marL="0" algn="ctr" defTabSz="914400" rtl="0" eaLnBrk="1" fontAlgn="ctr" latinLnBrk="0" hangingPunct="1"/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88.000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88.000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98.972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98.972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112.468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112.468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Se logró realizar el pago de la beca de 3,466 de 3,502 estudiantes en situación vulnerable, es decir el 88% de alumnado en situación vulnerable cuenta con una beca federal pagada.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C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Tercer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54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/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10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185062"/>
              </p:ext>
            </p:extLst>
          </p:nvPr>
        </p:nvGraphicFramePr>
        <p:xfrm>
          <a:off x="179512" y="987575"/>
          <a:ext cx="8856985" cy="3870170"/>
        </p:xfrm>
        <a:graphic>
          <a:graphicData uri="http://schemas.openxmlformats.org/drawingml/2006/table">
            <a:tbl>
              <a:tblPr/>
              <a:tblGrid>
                <a:gridCol w="1205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64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8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2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6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774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97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5473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0031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627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Nivel de MIR</a:t>
                      </a: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Método de Cálculo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Dimensión del Indicador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Unidad de Medida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Meta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Justificaciones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Color de Semaforización</a:t>
                      </a:r>
                    </a:p>
                  </a:txBody>
                  <a:tcPr marL="3931" marR="3931" marT="393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2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Realizado en el Período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Porcentaje de avance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91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Anual</a:t>
                      </a:r>
                      <a:endParaRPr lang="es-ES" sz="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Acumulado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Trimestral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Respecto a la Meta Anual</a:t>
                      </a: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09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F.P.C01 - Actividades de facilitación (apoyo) desarrolladas para el cumplimiento de metas de las áreas sustantivas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C01I01 - Porcentaje de cumplimiento programático de metas sustantivas de la institución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(Total de indicadores de Componentes y Actividades en los Programas Presupuestarios sustantivos del Colegio de Bachilleres del Estado de Quintana Roo que alcanzan metas satisfactorias (rango verde) de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acuerdo con su semaforización / Total de indicadores de Componentes y Actividades en los Programas Presupuestarios sustantivos del Colegio de Bachilleres del Estado de Quintana Roo) x 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86.667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100.000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52.000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200.000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60.000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Se logró en el tercer trimestre el 100% de cumplimiento, durante el período que se informa se les dio seguimiento a 2 indicadores programados en el programa presupuestario E035 - Educación Media Superior los cuales ambos alcanzaron una semaforización verde.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0985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F.P.C01.A01 - Asistencia a las áreas sustantivas en funciones administrativas, jurídicas, de planeación, relaciones públicas u otras funciones de staff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C01IA1 - Porcentaje del Presupuesto Ejercido destinado a las áreas staff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[Monto del Presupuesto Ejercido del Colegio de Bachilleres del Estado de Quintana Roo destinado a áreas de apoyo (o staff) / Total de Presupuesto Ejercido del Colegio de Bachilleres del Estado de Quintana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Roo] X 100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Gestión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599-Porcentaje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25.000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23.594</a:t>
                      </a:r>
                      <a:endParaRPr lang="es-MX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24.253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94.377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MX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97.011</a:t>
                      </a:r>
                      <a:endParaRPr lang="es-MX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En este reporte se detalla la información correspondiente al tercer trimestre del ejercicio 2021, como se puede observar, nos encontramos dentro los parámetros correctos en relación con los gastos </a:t>
                      </a:r>
                    </a:p>
                    <a:p>
                      <a:pPr algn="ctr" fontAlgn="ctr"/>
                      <a:r>
                        <a:rPr lang="es-MX" sz="9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programados y ejercidos para el trimestre.</a:t>
                      </a:r>
                      <a:endParaRPr lang="es-MX" sz="9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CA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0015008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Tercer Trimestre 2021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25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3965</TotalTime>
  <Words>560</Words>
  <Application>Microsoft Office PowerPoint</Application>
  <PresentationFormat>Presentación en pantalla (16:9)</PresentationFormat>
  <Paragraphs>99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Britannic Bold</vt:lpstr>
      <vt:lpstr>Calibri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DANY</cp:lastModifiedBy>
  <cp:revision>209</cp:revision>
  <cp:lastPrinted>2021-10-18T18:45:55Z</cp:lastPrinted>
  <dcterms:created xsi:type="dcterms:W3CDTF">2019-08-01T13:58:16Z</dcterms:created>
  <dcterms:modified xsi:type="dcterms:W3CDTF">2021-10-21T20:51:38Z</dcterms:modified>
</cp:coreProperties>
</file>